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5529" autoAdjust="0"/>
  </p:normalViewPr>
  <p:slideViewPr>
    <p:cSldViewPr snapToGrid="0">
      <p:cViewPr varScale="1">
        <p:scale>
          <a:sx n="97" d="100"/>
          <a:sy n="97" d="100"/>
        </p:scale>
        <p:origin x="4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569C99-B68D-4457-A724-613C0D04F940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D7BBAE-B1B4-4299-AB8D-E801228F4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584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如果讲解圣经是核心任务的话，教导的内容就只能是圣经，门徒的培育只是圣经的应用。</a:t>
            </a:r>
            <a:endParaRPr lang="en-US" altLang="zh-CN" dirty="0"/>
          </a:p>
          <a:p>
            <a:r>
              <a:rPr lang="zh-CN" altLang="en-US" dirty="0"/>
              <a:t>如果培育门徒是核心任务的话，教导的内容就要首先取决于学生的属灵状态，讲解圣经只是其中一种方法，让学生回到圣经里面的生命道路之上。</a:t>
            </a:r>
            <a:endParaRPr lang="en-US" dirty="0"/>
          </a:p>
          <a:p>
            <a:r>
              <a:rPr lang="zh-CN" altLang="en-US" dirty="0"/>
              <a:t>比喻：</a:t>
            </a:r>
            <a:r>
              <a:rPr lang="en-US" altLang="zh-CN" dirty="0"/>
              <a:t>A</a:t>
            </a:r>
            <a:r>
              <a:rPr lang="zh-CN" altLang="en-US" dirty="0"/>
              <a:t>）是把人的生命装进圣经里面，</a:t>
            </a:r>
            <a:r>
              <a:rPr lang="en-US" altLang="zh-CN" dirty="0"/>
              <a:t>B</a:t>
            </a:r>
            <a:r>
              <a:rPr lang="zh-CN" altLang="en-US" dirty="0"/>
              <a:t>）是把圣经装进人的生命里面。</a:t>
            </a:r>
            <a:endParaRPr lang="en-US" altLang="zh-CN" dirty="0"/>
          </a:p>
          <a:p>
            <a:r>
              <a:rPr lang="zh-CN" altLang="en-US" dirty="0"/>
              <a:t>虽然两者有不少重叠之处，但执行出来的效果却有很大的不同。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D7BBAE-B1B4-4299-AB8D-E801228F4E8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0369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endParaRPr lang="en-US" altLang="zh-CN" sz="1200" b="0" dirty="0">
              <a:latin typeface="+mn-ea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D7BBAE-B1B4-4299-AB8D-E801228F4E8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7254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endParaRPr lang="en-US" altLang="zh-CN" sz="1200" b="0" dirty="0">
              <a:latin typeface="+mn-ea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D7BBAE-B1B4-4299-AB8D-E801228F4E8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9675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endParaRPr lang="en-US" altLang="zh-CN" sz="1200" b="0" dirty="0">
              <a:latin typeface="+mn-ea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D7BBAE-B1B4-4299-AB8D-E801228F4E8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59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endParaRPr lang="en-US" altLang="zh-CN" sz="1200" b="0" dirty="0">
              <a:latin typeface="+mn-ea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D7BBAE-B1B4-4299-AB8D-E801228F4E8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7546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endParaRPr lang="en-US" altLang="zh-CN" sz="1200" b="0" dirty="0">
              <a:latin typeface="+mn-ea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D7BBAE-B1B4-4299-AB8D-E801228F4E8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81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D7BBAE-B1B4-4299-AB8D-E801228F4E8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3841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D7BBAE-B1B4-4299-AB8D-E801228F4E8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6309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主耶稣很少直接</a:t>
            </a:r>
            <a:r>
              <a:rPr lang="en-US" altLang="zh-CN" dirty="0"/>
              <a:t>/</a:t>
            </a:r>
            <a:r>
              <a:rPr lang="zh-CN" altLang="en-US" dirty="0"/>
              <a:t>单纯用解经来教导门徒。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D7BBAE-B1B4-4299-AB8D-E801228F4E8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9921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D7BBAE-B1B4-4299-AB8D-E801228F4E8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9238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D7BBAE-B1B4-4299-AB8D-E801228F4E8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7801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D7BBAE-B1B4-4299-AB8D-E801228F4E8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4942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zh-CN" altLang="en-US" sz="1200" b="0" dirty="0">
                <a:latin typeface="+mn-ea"/>
                <a:ea typeface="+mn-ea"/>
              </a:rPr>
              <a:t>忠心宣讲上帝的话语（针对上述的教学误区）</a:t>
            </a:r>
            <a:endParaRPr lang="en-US" altLang="zh-CN" sz="1200" b="0" dirty="0">
              <a:latin typeface="+mn-ea"/>
              <a:ea typeface="+mn-ea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b="0" dirty="0">
                <a:latin typeface="+mn-ea"/>
                <a:ea typeface="+mn-ea"/>
                <a:cs typeface="+mn-cs"/>
              </a:rPr>
              <a:t>规则：基督徒应该彼此相爱 </a:t>
            </a:r>
            <a:r>
              <a:rPr lang="en-US" altLang="zh-CN" sz="1200" b="0" dirty="0">
                <a:latin typeface="+mn-ea"/>
                <a:ea typeface="+mn-ea"/>
                <a:cs typeface="+mn-cs"/>
              </a:rPr>
              <a:t>-》</a:t>
            </a:r>
            <a:r>
              <a:rPr lang="zh-CN" altLang="en-US" sz="1200" b="0" dirty="0">
                <a:latin typeface="+mn-ea"/>
                <a:ea typeface="+mn-ea"/>
                <a:cs typeface="+mn-cs"/>
              </a:rPr>
              <a:t>因为你们是基督徒，所以你们要彼此相爱。</a:t>
            </a:r>
            <a:endParaRPr lang="en-US" altLang="zh-CN" sz="1200" b="0" dirty="0">
              <a:latin typeface="+mn-ea"/>
              <a:ea typeface="+mn-ea"/>
              <a:cs typeface="+mn-cs"/>
            </a:endParaRPr>
          </a:p>
          <a:p>
            <a:pPr marL="685800" lvl="1" indent="-228600">
              <a:buFont typeface="+mj-lt"/>
              <a:buAutoNum type="arabicPeriod"/>
            </a:pPr>
            <a:r>
              <a:rPr lang="zh-CN" altLang="en-US" sz="1200" b="0" dirty="0">
                <a:latin typeface="+mn-ea"/>
                <a:ea typeface="+mn-ea"/>
                <a:cs typeface="Times New Roman" panose="02020603050405020304" pitchFamily="18" charset="0"/>
              </a:rPr>
              <a:t>情：人都需要爱，我们需要神的爱，也要人的爱。你感受了神对自己的爱，渴望让其他人也感受到神的爱，特别是那些不完美的弟兄姊妹。</a:t>
            </a:r>
            <a:endParaRPr lang="en-US" altLang="zh-CN" sz="1200" b="0" dirty="0">
              <a:latin typeface="+mn-ea"/>
              <a:ea typeface="+mn-ea"/>
              <a:cs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b="0" dirty="0">
                <a:latin typeface="+mn-ea"/>
                <a:ea typeface="+mn-ea"/>
                <a:cs typeface="Times New Roman" panose="02020603050405020304" pitchFamily="18" charset="0"/>
              </a:rPr>
              <a:t>自己的生命承载着上帝的话语</a:t>
            </a:r>
            <a:endParaRPr lang="en-US" altLang="zh-CN" sz="1200" b="0" dirty="0">
              <a:latin typeface="+mn-ea"/>
              <a:ea typeface="+mn-ea"/>
              <a:cs typeface="Times New Roman" panose="02020603050405020304" pitchFamily="18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zh-CN" altLang="en-US" sz="1200" b="0" dirty="0">
                <a:latin typeface="+mn-ea"/>
                <a:ea typeface="+mn-ea"/>
              </a:rPr>
              <a:t>受众被上帝的话语触动（学员与神的关系，圣灵的工作）</a:t>
            </a:r>
            <a:endParaRPr lang="en-US" altLang="zh-CN" sz="1200" b="0" dirty="0">
              <a:latin typeface="+mn-ea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D7BBAE-B1B4-4299-AB8D-E801228F4E8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1311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endParaRPr lang="en-US" altLang="zh-CN" sz="1200" b="0" dirty="0">
              <a:latin typeface="+mn-ea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D7BBAE-B1B4-4299-AB8D-E801228F4E8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718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E95F0-4F0B-612B-492A-2BC4AC9BF0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B9C03A-31A1-A6C1-C718-8AECEDD5A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AC66AA-580B-1087-ED68-86C6A527E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83E2-AD15-4272-859C-9AB587E509E7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4B130-3AA9-E039-61FA-6B867BD89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D07DAB-ABCA-EAC1-7F57-70ED00906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F66E9-B9F3-4655-8CC2-C01DBAAB0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597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F73DA-4A2C-7639-7F4D-10D6306A8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DA88D1-67B8-4F11-4785-741BC73761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22997D-8728-E7B2-E5FF-A1E3FEE32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83E2-AD15-4272-859C-9AB587E509E7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5204A1-74C6-E452-98CA-0D588B7A9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F40AB-9458-50D8-88EE-82409F4CC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F66E9-B9F3-4655-8CC2-C01DBAAB0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74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880D87-2B47-7313-D3C9-C87BF250A9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683A86-B1EE-3265-C6B4-48057558E5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6CC8B8-5496-B6B8-AB5A-CE5F1916C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83E2-AD15-4272-859C-9AB587E509E7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FBC773-BB82-6CA0-2DA5-C2A4790BC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033344-04DD-18A7-0AC1-FE52792F0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F66E9-B9F3-4655-8CC2-C01DBAAB0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68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4BBDD-64F2-AB35-FF48-BFE72FCEB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0493C6-FDD4-6AEE-F268-8EB194FA2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207D1-55B7-FA83-ECE0-5C0092DC7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83E2-AD15-4272-859C-9AB587E509E7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751EE6-B245-4C94-11FA-E99019009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6CA4F-6A88-81FB-6E7D-19EACC584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F66E9-B9F3-4655-8CC2-C01DBAAB0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21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4614E-BF26-D956-57B2-B16E1BFD4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DFA328-94CC-619C-13D1-F24DCD87FA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16FF43-2797-C2E3-82D9-EDE450674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83E2-AD15-4272-859C-9AB587E509E7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BB006A-F722-5E3E-A00B-492A006AC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D3CD14-238C-AABF-0D01-30125681C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F66E9-B9F3-4655-8CC2-C01DBAAB0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796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B0F29-3737-B196-EBCF-7BD956160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390CA-5083-AB7A-D4FE-1BAB97B34A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8D410C-F9B8-2401-C5EF-4F5B10B63A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FF38DE-100E-271B-8ABB-2AC82E1FA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83E2-AD15-4272-859C-9AB587E509E7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04FCC5-7372-F355-B99D-9493F3EAA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ACBBBC-25DA-9069-5E3B-8707E3ECA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F66E9-B9F3-4655-8CC2-C01DBAAB0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162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C3F06-DB39-92CA-644C-10EFF8051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0FEF57-8AD6-A5EE-26A9-4372CEC995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F6A76A-1262-F8B1-2FF6-7BAB3B1940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727FF6-2F55-22BC-B8CE-1C2CA9D839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1F94AD-4FF3-3DE3-1C52-3F1AE2D070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792E5B-77A2-6FEE-1752-056A3D061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83E2-AD15-4272-859C-9AB587E509E7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9C3150-52A4-CA95-A2B7-1B1D6C69C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8C115A-B30D-D340-95DB-AB5D44AE8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F66E9-B9F3-4655-8CC2-C01DBAAB0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269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79341-A1F2-8BC0-84EC-E69BBC78C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B1272B-345A-1A3C-D376-BF9FD7334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83E2-AD15-4272-859C-9AB587E509E7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E54318-858E-61A2-DD82-8C13244BB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4DA1A8-69EC-CDEF-6996-615267734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F66E9-B9F3-4655-8CC2-C01DBAAB0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145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E760C98-6DB7-D2FD-DF5B-8758754C8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83E2-AD15-4272-859C-9AB587E509E7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613158-9FF4-33F8-86B3-0F4B8410D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A844B2-9B32-1E9D-9BCB-6B73D434C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F66E9-B9F3-4655-8CC2-C01DBAAB0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495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8F2BE-67D1-9DA8-2397-7F2364099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D3A27-EF84-BA42-8403-FD3FECD8B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89B9F1-8FFA-7A36-4CE7-531108297F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E63414-D283-97B5-8D55-A15C984FE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83E2-AD15-4272-859C-9AB587E509E7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7A49E8-58B9-6DF4-2F41-31A3F32B7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4AF4F1-4DC6-020D-7F86-A33F084AA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F66E9-B9F3-4655-8CC2-C01DBAAB0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539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49061-8B2E-CF1D-7235-5B8AD9EC8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F81B60D-770D-1C68-0C75-7B080C683E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156A2C-0FEB-C5E5-25F9-5B6D2BCE48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A8B896-2244-577C-E948-336ED0B9F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583E2-AD15-4272-859C-9AB587E509E7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4E2191-F08D-9AD2-F4E0-EFD470D3F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CBBCDF-E082-3F46-D0B8-961C51DEC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F66E9-B9F3-4655-8CC2-C01DBAAB0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371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46AF03-A6B2-68FD-C4FA-725670036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AA03B2-4B7A-732A-30BC-1D5EB8D89A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BC8CA1-F223-1BA6-6AAD-E0D11D6FF4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583E2-AD15-4272-859C-9AB587E509E7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C46CC9-0F8F-3CA2-220C-438DCA3986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1F618-BECD-BBF0-F7CE-7746CD9424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F66E9-B9F3-4655-8CC2-C01DBAAB0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52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98B07-873B-D0E1-A5C8-6F71D32C24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725892"/>
          </a:xfrm>
        </p:spPr>
        <p:txBody>
          <a:bodyPr>
            <a:noAutofit/>
          </a:bodyPr>
          <a:lstStyle/>
          <a:p>
            <a:r>
              <a:rPr lang="zh-CN" altLang="en-US" sz="4400" b="1" dirty="0">
                <a:ea typeface="Microsoft YaHei" panose="020B0503020204020204" pitchFamily="34" charset="-122"/>
              </a:rPr>
              <a:t>圣经学校老师培训</a:t>
            </a:r>
            <a:endParaRPr lang="en-US" sz="4400" b="1" dirty="0">
              <a:ea typeface="Microsoft YaHei" panose="020B0503020204020204" pitchFamily="34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B209E7-A39D-0C7E-F63D-65F35D7B0A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07013"/>
            <a:ext cx="9144000" cy="347277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5400" b="1" dirty="0">
                <a:latin typeface="DFKai-SB" panose="03000509000000000000" pitchFamily="65" charset="-120"/>
                <a:ea typeface="DFKai-SB" panose="03000509000000000000" pitchFamily="65" charset="-120"/>
              </a:rPr>
              <a:t>第一课</a:t>
            </a:r>
            <a:endParaRPr lang="en-US" altLang="zh-CN" sz="54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zh-CN" altLang="en-US" sz="5400" b="1" dirty="0">
                <a:latin typeface="DFKai-SB" panose="03000509000000000000" pitchFamily="65" charset="-120"/>
                <a:ea typeface="DFKai-SB" panose="03000509000000000000" pitchFamily="65" charset="-120"/>
              </a:rPr>
              <a:t>从教导神的话语到培育门徒</a:t>
            </a:r>
            <a:endParaRPr lang="en-US" altLang="zh-CN" sz="54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en-US" altLang="zh-CN" sz="3200" b="1" dirty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zh-CN" sz="3200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Philip Fong, Derek Ou</a:t>
            </a:r>
            <a:endParaRPr lang="en-US" sz="3200" b="1" dirty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961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48ADE-EEEF-065F-A1C4-1A3ED96A2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6812"/>
            <a:ext cx="10515600" cy="786580"/>
          </a:xfrm>
        </p:spPr>
        <p:txBody>
          <a:bodyPr>
            <a:normAutofit/>
          </a:bodyPr>
          <a:lstStyle/>
          <a:p>
            <a:r>
              <a:rPr lang="zh-CN" altLang="en-US" sz="4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四）教师的生命塑造</a:t>
            </a:r>
            <a:endParaRPr lang="en-US" sz="40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A2B02-C3E1-09D8-9FA5-07AB31638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2219"/>
            <a:ext cx="11196484" cy="5628969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2"/>
            </a:pPr>
            <a:r>
              <a:rPr lang="zh-CN" altLang="en-US" sz="3200" b="1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自己的生命承载着</a:t>
            </a:r>
            <a:r>
              <a:rPr lang="zh-CN" altLang="en-US" sz="3200" b="1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上帝的话语</a:t>
            </a:r>
            <a:endParaRPr lang="en-US" altLang="zh-CN" sz="1200" b="1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CN" sz="3200" b="1" dirty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sz="3200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好的老师是</a:t>
            </a:r>
            <a:r>
              <a:rPr lang="en-US" altLang="zh-CN" sz="3200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…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zh-CN" altLang="en-US" sz="3200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一个曾经为了属灵生命成长而努力过的人，</a:t>
            </a:r>
            <a:endParaRPr lang="en-US" altLang="zh-CN" sz="3200" b="1" dirty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CN" altLang="en-US" sz="3200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一个曾经与自己的罪性争战过的人，</a:t>
            </a:r>
            <a:endParaRPr lang="en-US" altLang="zh-CN" sz="3200" b="1" dirty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CN" altLang="en-US" sz="3200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一个曾经体验过圣灵更新的能力的人。</a:t>
            </a:r>
            <a:endParaRPr lang="en-US" altLang="zh-CN" sz="3200" b="1" dirty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sz="3600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这种老师是有故事的人。</a:t>
            </a:r>
            <a:endParaRPr lang="en-US" altLang="zh-CN" sz="3600" b="1" dirty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793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48ADE-EEEF-065F-A1C4-1A3ED96A2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6812"/>
            <a:ext cx="10515600" cy="786580"/>
          </a:xfrm>
        </p:spPr>
        <p:txBody>
          <a:bodyPr>
            <a:normAutofit/>
          </a:bodyPr>
          <a:lstStyle/>
          <a:p>
            <a:r>
              <a:rPr lang="zh-CN" altLang="en-US" sz="4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四）教师的生命塑造</a:t>
            </a:r>
            <a:endParaRPr lang="en-US" sz="40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A2B02-C3E1-09D8-9FA5-07AB31638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2219"/>
            <a:ext cx="11196484" cy="5628969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sz="3200" b="1" dirty="0">
                <a:latin typeface="DFKai-SB" panose="03000509000000000000" pitchFamily="65" charset="-120"/>
                <a:ea typeface="DFKai-SB" panose="03000509000000000000" pitchFamily="65" charset="-120"/>
              </a:rPr>
              <a:t>不要教单纯的头脑知识，要教你的生命。</a:t>
            </a:r>
            <a:endParaRPr lang="en-US" altLang="zh-CN" sz="32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3200" b="1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CN" altLang="en-US" sz="3200" b="1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文字 → 道理 → 心 → 生命</a:t>
            </a:r>
            <a:endParaRPr lang="en-US" altLang="zh-CN" sz="3200" b="1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3200" b="1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生命需要塑造才会成长，而属灵操练是生命塑造的要素。</a:t>
            </a:r>
            <a:endParaRPr lang="en-US" altLang="zh-CN" sz="3200" b="1" dirty="0">
              <a:solidFill>
                <a:srgbClr val="FF0000"/>
              </a:solidFill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3200" b="1" dirty="0">
                <a:latin typeface="DFKai-SB" panose="03000509000000000000" pitchFamily="65" charset="-120"/>
                <a:ea typeface="DFKai-SB" panose="03000509000000000000" pitchFamily="65" charset="-120"/>
              </a:rPr>
              <a:t>恒常的灵修生活是最基本的属灵操练。</a:t>
            </a:r>
            <a:endParaRPr lang="en-US" altLang="zh-CN" sz="32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CN" altLang="en-US" sz="3200" b="1" dirty="0">
                <a:latin typeface="DFKai-SB" panose="03000509000000000000" pitchFamily="65" charset="-120"/>
                <a:ea typeface="DFKai-SB" panose="03000509000000000000" pitchFamily="65" charset="-120"/>
              </a:rPr>
              <a:t> 灵修的核心是与神的亲密对话。</a:t>
            </a:r>
            <a:endParaRPr lang="en-US" altLang="zh-CN" sz="1200" b="1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3200" b="1" dirty="0">
                <a:latin typeface="DFKai-SB" panose="03000509000000000000" pitchFamily="65" charset="-120"/>
                <a:ea typeface="DFKai-SB" panose="03000509000000000000" pitchFamily="65" charset="-120"/>
              </a:rPr>
              <a:t>将自己的生活化成一个真理的实验室。</a:t>
            </a:r>
            <a:endParaRPr lang="en-US" altLang="zh-CN" sz="32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CN" altLang="en-US" sz="32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 回顾祷告（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Examen Prayer</a:t>
            </a:r>
            <a:r>
              <a:rPr lang="zh-CN" altLang="en-US" sz="32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）</a:t>
            </a:r>
            <a:endParaRPr lang="en-US" altLang="zh-CN" sz="3200" b="1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32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CN" altLang="en-US" sz="32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灵修日志（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Spiritual Journal</a:t>
            </a:r>
            <a:r>
              <a:rPr lang="zh-CN" altLang="en-US" sz="32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）</a:t>
            </a:r>
            <a:endParaRPr lang="en-US" altLang="zh-CN" sz="3200" b="1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04490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48ADE-EEEF-065F-A1C4-1A3ED96A2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6812"/>
            <a:ext cx="10515600" cy="786580"/>
          </a:xfrm>
        </p:spPr>
        <p:txBody>
          <a:bodyPr>
            <a:normAutofit/>
          </a:bodyPr>
          <a:lstStyle/>
          <a:p>
            <a:r>
              <a:rPr lang="zh-CN" altLang="en-US" sz="4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四）教师的生命塑造</a:t>
            </a:r>
            <a:endParaRPr lang="en-US" sz="40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A2B02-C3E1-09D8-9FA5-07AB31638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2219"/>
            <a:ext cx="11196484" cy="56289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2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回顾祷告（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Examen Prayer</a:t>
            </a:r>
            <a:r>
              <a:rPr lang="zh-CN" altLang="en-US" sz="32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）</a:t>
            </a:r>
            <a:endParaRPr lang="en-US" altLang="zh-CN" sz="3200" b="1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sz="32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CN" altLang="en-US" sz="32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操练在万事中寻找上帝</a:t>
            </a:r>
            <a:endParaRPr lang="en-US" altLang="zh-CN" sz="3200" b="1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sz="32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CN" altLang="en-US" sz="32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常常活在神的同在中、与神亲密对话</a:t>
            </a:r>
            <a:endParaRPr lang="en-US" altLang="zh-CN" sz="3200" b="1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zh-CN" altLang="en-US" sz="32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 体验神的性情、耳濡目染、潜移默化</a:t>
            </a:r>
            <a:endParaRPr lang="en-US" altLang="zh-CN" sz="3200" b="1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43071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48ADE-EEEF-065F-A1C4-1A3ED96A2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6812"/>
            <a:ext cx="10515600" cy="786580"/>
          </a:xfrm>
        </p:spPr>
        <p:txBody>
          <a:bodyPr>
            <a:normAutofit/>
          </a:bodyPr>
          <a:lstStyle/>
          <a:p>
            <a:r>
              <a:rPr lang="zh-CN" altLang="en-US" sz="4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四）教师的生命塑造</a:t>
            </a:r>
            <a:endParaRPr lang="en-US" sz="40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A2B02-C3E1-09D8-9FA5-07AB31638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2220"/>
            <a:ext cx="11196484" cy="13765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2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灵修日志（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Spiritual Journal</a:t>
            </a:r>
            <a:r>
              <a:rPr lang="zh-CN" altLang="en-US" sz="32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）</a:t>
            </a:r>
            <a:endParaRPr lang="en-US" altLang="zh-CN" sz="3200" b="1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sz="32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CN" altLang="en-US" sz="32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记录灵修的</a:t>
            </a:r>
            <a:r>
              <a:rPr lang="en-US" altLang="zh-CN" sz="32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『</a:t>
            </a:r>
            <a:r>
              <a:rPr lang="zh-CN" altLang="en-US" sz="32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经历</a:t>
            </a:r>
            <a:r>
              <a:rPr lang="en-US" altLang="zh-CN" sz="32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』</a:t>
            </a:r>
            <a:r>
              <a:rPr lang="zh-CN" altLang="en-US" sz="32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，而不只是心得</a:t>
            </a:r>
            <a:endParaRPr lang="en-US" altLang="zh-CN" sz="3200" b="1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D00741-1AE5-9751-7BA2-66D7FD44E9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0603" y="2191550"/>
            <a:ext cx="8093141" cy="4244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774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48ADE-EEEF-065F-A1C4-1A3ED96A2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6812"/>
            <a:ext cx="10515600" cy="786580"/>
          </a:xfrm>
        </p:spPr>
        <p:txBody>
          <a:bodyPr>
            <a:normAutofit/>
          </a:bodyPr>
          <a:lstStyle/>
          <a:p>
            <a:r>
              <a:rPr lang="zh-CN" altLang="en-US" sz="4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四）教师的生命塑造</a:t>
            </a:r>
            <a:endParaRPr lang="en-US" sz="40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A2B02-C3E1-09D8-9FA5-07AB31638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2219"/>
            <a:ext cx="11196484" cy="4640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2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灵修日志（</a:t>
            </a:r>
            <a:r>
              <a:rPr lang="en-US" altLang="zh-CN" sz="3200" b="1" dirty="0">
                <a:solidFill>
                  <a:prstClr val="black"/>
                </a:solidFill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Spiritual Journal</a:t>
            </a:r>
            <a:r>
              <a:rPr lang="zh-CN" altLang="en-US" sz="32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）</a:t>
            </a:r>
            <a:endParaRPr lang="en-US" altLang="zh-CN" sz="3200" b="1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zh-CN" altLang="en-US" sz="32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 隆而重之地预备日记本</a:t>
            </a:r>
            <a:endParaRPr lang="en-US" altLang="zh-CN" sz="3200" b="1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zh-CN" altLang="en-US" sz="32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 把与神同行的经历写下来</a:t>
            </a:r>
            <a:endParaRPr lang="en-US" altLang="zh-CN" sz="3200" b="1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sz="32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CN" altLang="en-US" sz="32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向上帝和向自己敞露内心最真实的情感</a:t>
            </a:r>
            <a:endParaRPr lang="en-US" altLang="zh-CN" sz="3200" b="1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sz="32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CN" altLang="en-US" sz="32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下意识不让别人看到，安心地流露出不戴任何面具的真我</a:t>
            </a:r>
            <a:endParaRPr lang="en-US" altLang="zh-CN" sz="3200" b="1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sz="32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“Silence the inner censor”</a:t>
            </a:r>
            <a:r>
              <a:rPr lang="zh-CN" altLang="en-US" sz="32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不要自我审查</a:t>
            </a:r>
            <a:endParaRPr lang="en-US" altLang="zh-CN" sz="3200" b="1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81803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48ADE-EEEF-065F-A1C4-1A3ED96A2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6812"/>
            <a:ext cx="10515600" cy="786580"/>
          </a:xfrm>
        </p:spPr>
        <p:txBody>
          <a:bodyPr>
            <a:normAutofit/>
          </a:bodyPr>
          <a:lstStyle/>
          <a:p>
            <a:r>
              <a:rPr lang="zh-CN" altLang="en-US" sz="4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四）教师的生命塑造</a:t>
            </a:r>
            <a:endParaRPr lang="en-US" sz="40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A2B02-C3E1-09D8-9FA5-07AB31638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2219"/>
            <a:ext cx="11196484" cy="4640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32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【</a:t>
            </a:r>
            <a:r>
              <a:rPr lang="zh-CN" altLang="en-US" sz="32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操练</a:t>
            </a:r>
            <a:r>
              <a:rPr lang="en-US" altLang="zh-CN" sz="32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】</a:t>
            </a:r>
          </a:p>
          <a:p>
            <a:pPr marL="0" indent="0">
              <a:buNone/>
            </a:pPr>
            <a:r>
              <a:rPr lang="zh-TW" altLang="en-US" sz="36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耶和華是我的牧者，我必不致缺乏。</a:t>
            </a:r>
          </a:p>
          <a:p>
            <a:pPr marL="0" indent="0">
              <a:buNone/>
            </a:pPr>
            <a:r>
              <a:rPr lang="zh-TW" altLang="en-US" sz="36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我雖然行過死蔭的幽谷，也不怕遭害，因為你與我同在，你的杖、你的竿都安慰我。</a:t>
            </a:r>
          </a:p>
          <a:p>
            <a:pPr marL="0" indent="0">
              <a:buNone/>
            </a:pPr>
            <a:r>
              <a:rPr lang="zh-TW" altLang="en-US" sz="3600" b="1" dirty="0">
                <a:solidFill>
                  <a:prstClr val="black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我一生一世必有恩惠、慈愛隨著我，我且要住在耶和華的殿中，直到永遠。</a:t>
            </a:r>
            <a:endParaRPr lang="en-US" altLang="zh-CN" sz="3600" b="1" dirty="0">
              <a:solidFill>
                <a:prstClr val="black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87655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48ADE-EEEF-065F-A1C4-1A3ED96A2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圣经学校的核心任务是什么？</a:t>
            </a:r>
            <a:endParaRPr lang="en-US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A2B02-C3E1-09D8-9FA5-07AB316383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lphaUcParenR"/>
            </a:pPr>
            <a:r>
              <a:rPr lang="zh-CN" altLang="en-US" sz="4400" b="1" dirty="0">
                <a:latin typeface="DFKai-SB" panose="03000509000000000000" pitchFamily="65" charset="-120"/>
                <a:ea typeface="DFKai-SB" panose="03000509000000000000" pitchFamily="65" charset="-120"/>
              </a:rPr>
              <a:t> 讲解圣经</a:t>
            </a:r>
            <a:endParaRPr lang="en-US" altLang="zh-CN" sz="44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514350" indent="-514350">
              <a:buAutoNum type="alphaUcParenR"/>
            </a:pPr>
            <a:r>
              <a:rPr lang="zh-CN" altLang="en-US" sz="4400" b="1" dirty="0">
                <a:latin typeface="DFKai-SB" panose="03000509000000000000" pitchFamily="65" charset="-120"/>
                <a:ea typeface="DFKai-SB" panose="03000509000000000000" pitchFamily="65" charset="-120"/>
              </a:rPr>
              <a:t> 培育门徒</a:t>
            </a:r>
            <a:endParaRPr lang="en-US" altLang="zh-CN" sz="44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514350" indent="-514350">
              <a:buAutoNum type="alphaUcParenR"/>
            </a:pPr>
            <a:r>
              <a:rPr lang="en-US" sz="4400" b="1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CN" altLang="en-US" sz="4400" b="1" dirty="0">
                <a:latin typeface="DFKai-SB" panose="03000509000000000000" pitchFamily="65" charset="-120"/>
                <a:ea typeface="DFKai-SB" panose="03000509000000000000" pitchFamily="65" charset="-120"/>
              </a:rPr>
              <a:t>其他</a:t>
            </a:r>
            <a:endParaRPr lang="en-US" altLang="zh-CN" sz="44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sz="44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en-US" altLang="zh-CN" sz="4400" b="1" dirty="0">
                <a:latin typeface="DFKai-SB" panose="03000509000000000000" pitchFamily="65" charset="-120"/>
                <a:ea typeface="DFKai-SB" panose="03000509000000000000" pitchFamily="65" charset="-120"/>
              </a:rPr>
              <a:t>『</a:t>
            </a:r>
            <a:r>
              <a:rPr lang="zh-CN" altLang="en-US" sz="4400" b="1" dirty="0">
                <a:latin typeface="DFKai-SB" panose="03000509000000000000" pitchFamily="65" charset="-120"/>
                <a:ea typeface="DFKai-SB" panose="03000509000000000000" pitchFamily="65" charset="-120"/>
              </a:rPr>
              <a:t>圣经学校是培育门徒的器皿。</a:t>
            </a:r>
            <a:r>
              <a:rPr lang="en-US" altLang="zh-CN" sz="4400" b="1" dirty="0">
                <a:latin typeface="DFKai-SB" panose="03000509000000000000" pitchFamily="65" charset="-120"/>
                <a:ea typeface="DFKai-SB" panose="03000509000000000000" pitchFamily="65" charset="-120"/>
              </a:rPr>
              <a:t>』</a:t>
            </a:r>
            <a:endParaRPr lang="en-US" sz="44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48637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48ADE-EEEF-065F-A1C4-1A3ED96A2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6812"/>
            <a:ext cx="10515600" cy="786580"/>
          </a:xfrm>
        </p:spPr>
        <p:txBody>
          <a:bodyPr>
            <a:normAutofit/>
          </a:bodyPr>
          <a:lstStyle/>
          <a:p>
            <a:r>
              <a:rPr lang="zh-CN" altLang="en-US" sz="4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培训的内容</a:t>
            </a:r>
            <a:endParaRPr lang="en-US" sz="40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A2B02-C3E1-09D8-9FA5-07AB31638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9536"/>
            <a:ext cx="10154265" cy="5293338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sz="3600" b="1" dirty="0">
                <a:solidFill>
                  <a:srgbClr val="00B0F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从教导神的话语到培育门徒</a:t>
            </a:r>
            <a:endParaRPr lang="en-US" altLang="zh-CN" sz="3600" b="1" dirty="0">
              <a:solidFill>
                <a:srgbClr val="00B0F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3600" b="1" dirty="0">
                <a:solidFill>
                  <a:srgbClr val="00B05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教师的塑造</a:t>
            </a:r>
            <a:endParaRPr lang="en-US" altLang="zh-CN" sz="3600" b="1" dirty="0">
              <a:solidFill>
                <a:srgbClr val="00B05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3600" b="1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演讲和修辞的艺术</a:t>
            </a:r>
            <a:endParaRPr lang="en-US" altLang="zh-CN" sz="3600" b="1" dirty="0">
              <a:solidFill>
                <a:srgbClr val="FF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3600" b="1" dirty="0">
                <a:solidFill>
                  <a:srgbClr val="00B05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建立你的专长</a:t>
            </a:r>
            <a:endParaRPr lang="en-US" altLang="zh-CN" sz="3600" b="1" dirty="0">
              <a:solidFill>
                <a:srgbClr val="00B05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3600" b="1" dirty="0">
                <a:solidFill>
                  <a:srgbClr val="00B0F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有了经文、教些什么</a:t>
            </a:r>
            <a:endParaRPr lang="en-US" altLang="zh-CN" sz="3600" b="1" dirty="0">
              <a:solidFill>
                <a:srgbClr val="00B0F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3600" b="1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讲故事、讲布局</a:t>
            </a:r>
            <a:endParaRPr lang="en-US" altLang="zh-CN" sz="3600" b="1" dirty="0">
              <a:solidFill>
                <a:srgbClr val="FF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3600" b="1" dirty="0">
                <a:solidFill>
                  <a:srgbClr val="00B0F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课堂及课程的编排</a:t>
            </a:r>
            <a:endParaRPr lang="en-US" altLang="zh-CN" sz="3600" b="1" dirty="0">
              <a:solidFill>
                <a:srgbClr val="00B0F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3600" b="1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深层的学习经历：体验式学习与反省式讨论</a:t>
            </a:r>
            <a:endParaRPr lang="en-US" altLang="zh-CN" sz="3600" b="1" dirty="0">
              <a:solidFill>
                <a:srgbClr val="FF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3600" b="1" dirty="0">
                <a:solidFill>
                  <a:srgbClr val="00B05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不断成长的教师</a:t>
            </a:r>
            <a:endParaRPr lang="en-US" altLang="zh-CN" sz="3600" b="1" dirty="0">
              <a:solidFill>
                <a:srgbClr val="00B05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0C26C7-CBFA-C14F-8854-A72AC10A2323}"/>
              </a:ext>
            </a:extLst>
          </p:cNvPr>
          <p:cNvSpPr txBox="1"/>
          <p:nvPr/>
        </p:nvSpPr>
        <p:spPr>
          <a:xfrm>
            <a:off x="9733936" y="992641"/>
            <a:ext cx="176980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2800" b="1" dirty="0">
                <a:solidFill>
                  <a:srgbClr val="00B0F0"/>
                </a:solidFill>
                <a:latin typeface="+mn-ea"/>
              </a:rPr>
              <a:t>内容</a:t>
            </a:r>
            <a:endParaRPr lang="en-US" altLang="zh-CN" sz="2800" b="1" dirty="0">
              <a:solidFill>
                <a:srgbClr val="00B0F0"/>
              </a:solidFill>
              <a:latin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2800" b="1" dirty="0">
                <a:solidFill>
                  <a:srgbClr val="00B050"/>
                </a:solidFill>
                <a:latin typeface="+mn-ea"/>
              </a:rPr>
              <a:t>教师</a:t>
            </a:r>
            <a:endParaRPr lang="en-US" altLang="zh-CN" sz="2800" b="1" dirty="0">
              <a:solidFill>
                <a:srgbClr val="00B050"/>
              </a:solidFill>
              <a:latin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CN" altLang="en-US" sz="2800" b="1" dirty="0">
                <a:solidFill>
                  <a:srgbClr val="FF0000"/>
                </a:solidFill>
                <a:latin typeface="+mn-ea"/>
              </a:rPr>
              <a:t>技巧</a:t>
            </a:r>
            <a:endParaRPr lang="en-US" sz="2800" b="1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39626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48ADE-EEEF-065F-A1C4-1A3ED96A2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6812"/>
            <a:ext cx="10515600" cy="786580"/>
          </a:xfrm>
        </p:spPr>
        <p:txBody>
          <a:bodyPr>
            <a:normAutofit/>
          </a:bodyPr>
          <a:lstStyle/>
          <a:p>
            <a:r>
              <a:rPr lang="zh-CN" altLang="en-US" sz="4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一）培育门徒</a:t>
            </a:r>
            <a:endParaRPr lang="en-US" sz="40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A2B02-C3E1-09D8-9FA5-07AB31638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9536"/>
            <a:ext cx="10515600" cy="5293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怎样的教学可以启发生命成长？</a:t>
            </a:r>
            <a:endParaRPr lang="en-US" altLang="zh-CN" sz="3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CN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什么是成长？</a:t>
            </a:r>
            <a:endParaRPr lang="en-US" altLang="zh-CN" sz="3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3200" b="1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CN" altLang="en-US" sz="3200" b="1" dirty="0">
                <a:latin typeface="DFKai-SB" panose="03000509000000000000" pitchFamily="65" charset="-120"/>
                <a:ea typeface="DFKai-SB" panose="03000509000000000000" pitchFamily="65" charset="-120"/>
              </a:rPr>
              <a:t>与耶稣的关系愈发亲密</a:t>
            </a:r>
            <a:endParaRPr lang="en-US" altLang="zh-CN" sz="32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3200" b="1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CN" altLang="en-US" sz="3200" b="1" dirty="0">
                <a:latin typeface="DFKai-SB" panose="03000509000000000000" pitchFamily="65" charset="-120"/>
                <a:ea typeface="DFKai-SB" panose="03000509000000000000" pitchFamily="65" charset="-120"/>
              </a:rPr>
              <a:t>生命品格被塑造</a:t>
            </a:r>
            <a:endParaRPr lang="en-US" altLang="zh-CN" sz="32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3200" b="1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CN" altLang="en-US" sz="3200" b="1" dirty="0">
                <a:latin typeface="DFKai-SB" panose="03000509000000000000" pitchFamily="65" charset="-120"/>
                <a:ea typeface="DFKai-SB" panose="03000509000000000000" pitchFamily="65" charset="-120"/>
              </a:rPr>
              <a:t>从依恋和捆绑中被释放出来，以致于成为更适合上帝使用的器皿</a:t>
            </a:r>
            <a:endParaRPr lang="en-US" altLang="zh-CN" sz="32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CN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 【</a:t>
            </a:r>
            <a:r>
              <a:rPr lang="zh-CN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反思</a:t>
            </a:r>
            <a:r>
              <a:rPr lang="en-US" altLang="zh-CN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】</a:t>
            </a:r>
            <a:r>
              <a:rPr lang="zh-CN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你的教学有没有启发生命成长？有什么可以改进的地方？</a:t>
            </a:r>
            <a:endParaRPr lang="en-US" altLang="zh-CN" sz="3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3200" b="1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CN" altLang="en-US" sz="3200" b="1" dirty="0">
                <a:latin typeface="DFKai-SB" panose="03000509000000000000" pitchFamily="65" charset="-120"/>
                <a:ea typeface="DFKai-SB" panose="03000509000000000000" pitchFamily="65" charset="-120"/>
              </a:rPr>
              <a:t>每一堂课设置培育门徒的具体目标</a:t>
            </a:r>
            <a:endParaRPr lang="en-US" altLang="zh-CN" sz="32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22809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48ADE-EEEF-065F-A1C4-1A3ED96A2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6812"/>
            <a:ext cx="10515600" cy="786580"/>
          </a:xfrm>
        </p:spPr>
        <p:txBody>
          <a:bodyPr>
            <a:normAutofit/>
          </a:bodyPr>
          <a:lstStyle/>
          <a:p>
            <a:r>
              <a:rPr lang="zh-CN" altLang="en-US" sz="4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一）培育门徒</a:t>
            </a:r>
            <a:endParaRPr lang="en-US" sz="40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A2B02-C3E1-09D8-9FA5-07AB31638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9536"/>
            <a:ext cx="4333568" cy="6637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主耶稣的教导方法</a:t>
            </a:r>
            <a:endParaRPr lang="en-US" altLang="zh-CN" sz="3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5A2FF5-7131-1F03-5AD5-244FC500DB09}"/>
              </a:ext>
            </a:extLst>
          </p:cNvPr>
          <p:cNvSpPr txBox="1"/>
          <p:nvPr/>
        </p:nvSpPr>
        <p:spPr>
          <a:xfrm rot="20698484">
            <a:off x="2377537" y="2740524"/>
            <a:ext cx="2051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rgbClr val="0070C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诱发顿悟</a:t>
            </a:r>
            <a:endParaRPr lang="en-US" sz="3200" dirty="0">
              <a:solidFill>
                <a:srgbClr val="0070C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C5401D-AFDA-D419-FD2B-167B0ECF0619}"/>
              </a:ext>
            </a:extLst>
          </p:cNvPr>
          <p:cNvSpPr txBox="1"/>
          <p:nvPr/>
        </p:nvSpPr>
        <p:spPr>
          <a:xfrm rot="845874">
            <a:off x="4729091" y="2485987"/>
            <a:ext cx="44626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rgbClr val="00B05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学习喜爱、学习厌恶</a:t>
            </a:r>
            <a:endParaRPr lang="en-US" sz="3200" dirty="0">
              <a:solidFill>
                <a:srgbClr val="00B05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80C938E-996C-E1A9-2E51-7D22B1B47981}"/>
              </a:ext>
            </a:extLst>
          </p:cNvPr>
          <p:cNvSpPr txBox="1"/>
          <p:nvPr/>
        </p:nvSpPr>
        <p:spPr>
          <a:xfrm rot="21041958">
            <a:off x="3114986" y="3584595"/>
            <a:ext cx="12151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>
                <a:solidFill>
                  <a:srgbClr val="C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挑战</a:t>
            </a:r>
            <a:endParaRPr lang="en-US" sz="2800" dirty="0">
              <a:solidFill>
                <a:srgbClr val="C0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78D1DA-EBEA-E91A-B1F7-14B23E5E1494}"/>
              </a:ext>
            </a:extLst>
          </p:cNvPr>
          <p:cNvSpPr txBox="1"/>
          <p:nvPr/>
        </p:nvSpPr>
        <p:spPr>
          <a:xfrm>
            <a:off x="4490996" y="3121738"/>
            <a:ext cx="23817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dirty="0">
                <a:solidFill>
                  <a:srgbClr val="FF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讲故事</a:t>
            </a:r>
            <a:endParaRPr lang="en-US" sz="4000" dirty="0">
              <a:solidFill>
                <a:srgbClr val="FF0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2A43516-6058-A06A-2501-39D6E5D42493}"/>
              </a:ext>
            </a:extLst>
          </p:cNvPr>
          <p:cNvSpPr txBox="1"/>
          <p:nvPr/>
        </p:nvSpPr>
        <p:spPr>
          <a:xfrm rot="21364354">
            <a:off x="6446867" y="3896717"/>
            <a:ext cx="2051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rgbClr val="7030A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树立榜样</a:t>
            </a:r>
            <a:endParaRPr lang="en-US" sz="3200" dirty="0">
              <a:solidFill>
                <a:srgbClr val="7030A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073B99-1EE0-9114-FB73-FE6214A5220A}"/>
              </a:ext>
            </a:extLst>
          </p:cNvPr>
          <p:cNvSpPr txBox="1"/>
          <p:nvPr/>
        </p:nvSpPr>
        <p:spPr>
          <a:xfrm rot="1034341">
            <a:off x="1843323" y="4795720"/>
            <a:ext cx="44626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rgbClr val="FFC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应用于日常生活中</a:t>
            </a:r>
            <a:endParaRPr lang="en-US" sz="3200" dirty="0">
              <a:solidFill>
                <a:srgbClr val="FFC00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59104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48ADE-EEEF-065F-A1C4-1A3ED96A2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6812"/>
            <a:ext cx="10515600" cy="786580"/>
          </a:xfrm>
        </p:spPr>
        <p:txBody>
          <a:bodyPr>
            <a:normAutofit/>
          </a:bodyPr>
          <a:lstStyle/>
          <a:p>
            <a:r>
              <a:rPr lang="zh-CN" altLang="en-US" sz="4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二）教学的误区</a:t>
            </a:r>
            <a:endParaRPr lang="en-US" sz="40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A2B02-C3E1-09D8-9FA5-07AB31638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9536"/>
            <a:ext cx="10154265" cy="5293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两种老师的意像</a:t>
            </a:r>
            <a:endParaRPr lang="en-US" altLang="zh-CN" sz="3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altLang="zh-CN" sz="3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endParaRPr lang="en-US" altLang="zh-CN" sz="3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CN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	</a:t>
            </a:r>
            <a:r>
              <a:rPr lang="zh-CN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神学教授</a:t>
            </a:r>
            <a:r>
              <a:rPr lang="en-US" altLang="zh-CN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				</a:t>
            </a:r>
            <a:r>
              <a:rPr lang="zh-CN" altLang="en-US" sz="3600" b="1" dirty="0">
                <a:latin typeface="DFKai-SB" panose="03000509000000000000" pitchFamily="65" charset="-120"/>
                <a:ea typeface="DFKai-SB" panose="03000509000000000000" pitchFamily="65" charset="-120"/>
              </a:rPr>
              <a:t>牧羊人</a:t>
            </a:r>
            <a:endParaRPr lang="en-US" altLang="zh-CN" sz="36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4" name="Multiplication Sign 3">
            <a:extLst>
              <a:ext uri="{FF2B5EF4-FFF2-40B4-BE49-F238E27FC236}">
                <a16:creationId xmlns:a16="http://schemas.microsoft.com/office/drawing/2014/main" id="{7B96D8C0-9240-F76C-4C69-BBE024D0BE07}"/>
              </a:ext>
            </a:extLst>
          </p:cNvPr>
          <p:cNvSpPr/>
          <p:nvPr/>
        </p:nvSpPr>
        <p:spPr>
          <a:xfrm>
            <a:off x="1366684" y="2703870"/>
            <a:ext cx="2871019" cy="1337187"/>
          </a:xfrm>
          <a:prstGeom prst="mathMultiply">
            <a:avLst>
              <a:gd name="adj1" fmla="val 11755"/>
            </a:avLst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417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48ADE-EEEF-065F-A1C4-1A3ED96A2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6812"/>
            <a:ext cx="10515600" cy="786580"/>
          </a:xfrm>
        </p:spPr>
        <p:txBody>
          <a:bodyPr>
            <a:normAutofit/>
          </a:bodyPr>
          <a:lstStyle/>
          <a:p>
            <a:r>
              <a:rPr lang="zh-CN" altLang="en-US" sz="4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二）教学的误区</a:t>
            </a:r>
            <a:endParaRPr lang="en-US" sz="40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A2B02-C3E1-09D8-9FA5-07AB31638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639" y="1042219"/>
            <a:ext cx="11779045" cy="56289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200" b="1" dirty="0">
                <a:latin typeface="DFKai-SB" panose="03000509000000000000" pitchFamily="65" charset="-120"/>
                <a:ea typeface="DFKai-SB" panose="03000509000000000000" pitchFamily="65" charset="-120"/>
              </a:rPr>
              <a:t>三种老师</a:t>
            </a:r>
            <a:endParaRPr lang="en-US" altLang="zh-CN" sz="32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3200" b="1" dirty="0">
                <a:latin typeface="DFKai-SB" panose="03000509000000000000" pitchFamily="65" charset="-120"/>
                <a:ea typeface="DFKai-SB" panose="03000509000000000000" pitchFamily="65" charset="-120"/>
              </a:rPr>
              <a:t>自由派</a:t>
            </a:r>
            <a:r>
              <a:rPr lang="zh-CN" altLang="en-US" sz="3200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（</a:t>
            </a:r>
            <a:r>
              <a:rPr lang="en-US" altLang="zh-CN" sz="3200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Liberals</a:t>
            </a:r>
            <a:r>
              <a:rPr lang="zh-CN" altLang="en-US" sz="3200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）</a:t>
            </a:r>
            <a:endParaRPr lang="en-US" altLang="zh-CN" sz="3200" b="1" dirty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CN" altLang="en-US" sz="2800" b="1" dirty="0">
                <a:latin typeface="DFKai-SB" panose="03000509000000000000" pitchFamily="65" charset="-120"/>
                <a:ea typeface="DFKai-SB" panose="03000509000000000000" pitchFamily="65" charset="-120"/>
              </a:rPr>
              <a:t>把世间最优秀的道理读进圣经里</a:t>
            </a:r>
            <a:endParaRPr lang="en-US" altLang="zh-CN" sz="28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1"/>
            <a:r>
              <a:rPr lang="zh-CN" altLang="en-US" sz="2800" b="1" dirty="0">
                <a:latin typeface="DFKai-SB" panose="03000509000000000000" pitchFamily="65" charset="-120"/>
                <a:ea typeface="DFKai-SB" panose="03000509000000000000" pitchFamily="65" charset="-120"/>
              </a:rPr>
              <a:t>如果圣经某些教导与世俗的道理相违背，那一定是圣经的教导过时了。</a:t>
            </a:r>
            <a:endParaRPr lang="en-US" altLang="zh-CN" sz="28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3200" b="1" dirty="0">
                <a:latin typeface="DFKai-SB" panose="03000509000000000000" pitchFamily="65" charset="-120"/>
                <a:ea typeface="DFKai-SB" panose="03000509000000000000" pitchFamily="65" charset="-120"/>
              </a:rPr>
              <a:t>基要派</a:t>
            </a:r>
            <a:r>
              <a:rPr lang="zh-CN" altLang="en-US" sz="3200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（</a:t>
            </a:r>
            <a:r>
              <a:rPr lang="en-US" altLang="zh-CN" sz="3200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Fundamentalists)</a:t>
            </a:r>
          </a:p>
          <a:p>
            <a:pPr lvl="1"/>
            <a:r>
              <a:rPr lang="zh-CN" altLang="en-US" sz="2800" b="1" dirty="0">
                <a:latin typeface="DFKai-SB" panose="03000509000000000000" pitchFamily="65" charset="-120"/>
                <a:ea typeface="DFKai-SB" panose="03000509000000000000" pitchFamily="65" charset="-120"/>
              </a:rPr>
              <a:t>首先认定某些神学观点是必然正确的</a:t>
            </a:r>
            <a:endParaRPr lang="en-US" altLang="zh-CN" sz="28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1"/>
            <a:r>
              <a:rPr lang="zh-CN" altLang="en-US" sz="2800" b="1" dirty="0">
                <a:latin typeface="DFKai-SB" panose="03000509000000000000" pitchFamily="65" charset="-120"/>
                <a:ea typeface="DFKai-SB" panose="03000509000000000000" pitchFamily="65" charset="-120"/>
              </a:rPr>
              <a:t>若有圣经的教导与这些基要神学观点相违背，那一定是那些圣经教导并非圣经的中心思想（或者强行将圣经曲解到与自己的神学观点一致）</a:t>
            </a:r>
            <a:endParaRPr lang="en-US" altLang="zh-CN" sz="28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3200" b="1" dirty="0">
                <a:latin typeface="DFKai-SB" panose="03000509000000000000" pitchFamily="65" charset="-120"/>
                <a:ea typeface="DFKai-SB" panose="03000509000000000000" pitchFamily="65" charset="-120"/>
              </a:rPr>
              <a:t>福音派</a:t>
            </a:r>
            <a:r>
              <a:rPr lang="zh-CN" altLang="en-US" sz="3200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（</a:t>
            </a:r>
            <a:r>
              <a:rPr lang="en-US" altLang="zh-CN" sz="3200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Evangelicals</a:t>
            </a:r>
            <a:r>
              <a:rPr lang="zh-CN" altLang="en-US" sz="3200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）</a:t>
            </a:r>
            <a:endParaRPr lang="en-US" altLang="zh-CN" sz="3200" b="1" dirty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lvl="1"/>
            <a:r>
              <a:rPr lang="zh-CN" altLang="en-US" sz="2800" b="1" dirty="0">
                <a:latin typeface="DFKai-SB" panose="03000509000000000000" pitchFamily="65" charset="-120"/>
                <a:ea typeface="DFKai-SB" panose="03000509000000000000" pitchFamily="65" charset="-120"/>
              </a:rPr>
              <a:t>坚信上帝的话语每一天对我都有新的教导</a:t>
            </a:r>
            <a:endParaRPr lang="en-US" altLang="zh-CN" sz="28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1"/>
            <a:r>
              <a:rPr lang="zh-CN" altLang="en-US" sz="2800" b="1" dirty="0">
                <a:latin typeface="DFKai-SB" panose="03000509000000000000" pitchFamily="65" charset="-120"/>
                <a:ea typeface="DFKai-SB" panose="03000509000000000000" pitchFamily="65" charset="-120"/>
              </a:rPr>
              <a:t>上帝的话语不单挑战世俗的道理，更加批判和修正我既有的神学观点</a:t>
            </a:r>
            <a:endParaRPr lang="en-US" altLang="zh-CN" sz="28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53680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48ADE-EEEF-065F-A1C4-1A3ED96A2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6812"/>
            <a:ext cx="10515600" cy="786580"/>
          </a:xfrm>
        </p:spPr>
        <p:txBody>
          <a:bodyPr>
            <a:normAutofit/>
          </a:bodyPr>
          <a:lstStyle/>
          <a:p>
            <a:r>
              <a:rPr lang="zh-CN" altLang="en-US" sz="4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二）教学的误区</a:t>
            </a:r>
            <a:endParaRPr lang="en-US" sz="40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A2B02-C3E1-09D8-9FA5-07AB31638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2219"/>
            <a:ext cx="11196484" cy="56289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200" b="1" dirty="0">
                <a:latin typeface="DFKai-SB" panose="03000509000000000000" pitchFamily="65" charset="-120"/>
                <a:ea typeface="DFKai-SB" panose="03000509000000000000" pitchFamily="65" charset="-120"/>
              </a:rPr>
              <a:t>三种后现代的教导谬误</a:t>
            </a:r>
            <a:endParaRPr lang="en-US" altLang="zh-CN" sz="32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3200" b="1" dirty="0">
                <a:latin typeface="DFKai-SB" panose="03000509000000000000" pitchFamily="65" charset="-120"/>
                <a:ea typeface="DFKai-SB" panose="03000509000000000000" pitchFamily="65" charset="-120"/>
              </a:rPr>
              <a:t>解构圣经</a:t>
            </a:r>
            <a:r>
              <a:rPr lang="zh-CN" altLang="en-US" sz="3200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（</a:t>
            </a:r>
            <a:r>
              <a:rPr lang="en-US" altLang="zh-CN" sz="3200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deconstruction</a:t>
            </a:r>
            <a:r>
              <a:rPr lang="zh-CN" altLang="en-US" sz="3200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）</a:t>
            </a:r>
            <a:endParaRPr lang="en-US" altLang="zh-CN" sz="3200" b="1" dirty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3200" b="1" dirty="0">
                <a:latin typeface="DFKai-SB" panose="03000509000000000000" pitchFamily="65" charset="-120"/>
                <a:ea typeface="DFKai-SB" panose="03000509000000000000" pitchFamily="65" charset="-120"/>
              </a:rPr>
              <a:t>讨论之上</a:t>
            </a:r>
            <a:endParaRPr lang="en-US" altLang="zh-CN" sz="3200" b="1" dirty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3200" b="1" dirty="0">
                <a:latin typeface="DFKai-SB" panose="03000509000000000000" pitchFamily="65" charset="-120"/>
                <a:ea typeface="DFKai-SB" panose="03000509000000000000" pitchFamily="65" charset="-120"/>
              </a:rPr>
              <a:t>没有绝对的对错、没有立场和观点</a:t>
            </a:r>
            <a:endParaRPr lang="en-US" altLang="zh-CN" sz="3200" b="1" dirty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875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48ADE-EEEF-065F-A1C4-1A3ED96A2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6812"/>
            <a:ext cx="10515600" cy="786580"/>
          </a:xfrm>
        </p:spPr>
        <p:txBody>
          <a:bodyPr>
            <a:normAutofit/>
          </a:bodyPr>
          <a:lstStyle/>
          <a:p>
            <a:r>
              <a:rPr lang="zh-CN" altLang="en-US" sz="40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三）属灵教导的要素</a:t>
            </a:r>
            <a:endParaRPr lang="en-US" sz="40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8A2B02-C3E1-09D8-9FA5-07AB31638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2219"/>
            <a:ext cx="11196484" cy="5628969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sz="3200" b="1" dirty="0">
                <a:latin typeface="DFKai-SB" panose="03000509000000000000" pitchFamily="65" charset="-120"/>
                <a:ea typeface="DFKai-SB" panose="03000509000000000000" pitchFamily="65" charset="-120"/>
              </a:rPr>
              <a:t>忠心宣讲</a:t>
            </a:r>
            <a:r>
              <a:rPr lang="zh-CN" altLang="en-US" sz="3200" b="1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上帝的话语</a:t>
            </a:r>
            <a:endParaRPr lang="en-US" altLang="zh-CN" sz="3200" b="1" dirty="0">
              <a:solidFill>
                <a:srgbClr val="FF0000"/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marL="1200150" lvl="1" indent="-742950">
              <a:buFont typeface="+mj-lt"/>
              <a:buAutoNum type="alphaLcParenR"/>
            </a:pPr>
            <a:r>
              <a:rPr lang="zh-CN" altLang="en-US" sz="3200" b="1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圣经是一大堆的规则和事实</a:t>
            </a:r>
            <a:endParaRPr lang="en-US" altLang="zh-CN" sz="3200" b="1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1200150" lvl="1" indent="-742950">
              <a:buFont typeface="+mj-lt"/>
              <a:buAutoNum type="alphaLcParenR"/>
            </a:pPr>
            <a:r>
              <a:rPr lang="zh-CN" altLang="en-US" sz="3200" b="1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圣经所记载的是一个有情的世界</a:t>
            </a:r>
            <a:endParaRPr lang="en-US" altLang="zh-CN" sz="3200" b="1" dirty="0"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zh-CN" altLang="en-US" sz="3200" b="1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 规则引致框框和距离，情才能启发生命的成长</a:t>
            </a:r>
            <a:endParaRPr lang="en-US" altLang="zh-CN" sz="3200" b="1" dirty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3200" b="1" dirty="0"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自己的生命承载着</a:t>
            </a:r>
            <a:r>
              <a:rPr lang="zh-CN" altLang="en-US" sz="3200" b="1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  <a:cs typeface="Times New Roman" panose="02020603050405020304" pitchFamily="18" charset="0"/>
              </a:rPr>
              <a:t>上帝的话语</a:t>
            </a:r>
            <a:endParaRPr lang="en-US" altLang="zh-CN" sz="3200" b="1" dirty="0">
              <a:solidFill>
                <a:srgbClr val="FF0000"/>
              </a:solidFill>
              <a:latin typeface="DFKai-SB" panose="03000509000000000000" pitchFamily="65" charset="-12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3200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zh-CN" altLang="en-US" sz="3200" b="1" dirty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长时间的生命积累</a:t>
            </a:r>
            <a:endParaRPr lang="en-US" altLang="zh-CN" sz="3200" b="1" dirty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3200" b="1" dirty="0">
                <a:latin typeface="DFKai-SB" panose="03000509000000000000" pitchFamily="65" charset="-120"/>
                <a:ea typeface="DFKai-SB" panose="03000509000000000000" pitchFamily="65" charset="-120"/>
              </a:rPr>
              <a:t>受众被</a:t>
            </a:r>
            <a:r>
              <a:rPr lang="zh-CN" altLang="en-US" sz="3200" b="1" dirty="0">
                <a:solidFill>
                  <a:srgbClr val="FF0000"/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上帝的话语</a:t>
            </a:r>
            <a:r>
              <a:rPr lang="zh-CN" altLang="en-US" sz="3200" b="1" dirty="0">
                <a:latin typeface="DFKai-SB" panose="03000509000000000000" pitchFamily="65" charset="-120"/>
                <a:ea typeface="DFKai-SB" panose="03000509000000000000" pitchFamily="65" charset="-120"/>
              </a:rPr>
              <a:t>触动</a:t>
            </a:r>
            <a:endParaRPr lang="en-US" altLang="zh-CN" sz="3200" b="1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zh-CN" sz="3200" b="1" dirty="0">
                <a:latin typeface="DFKai-SB" panose="03000509000000000000" pitchFamily="65" charset="-120"/>
                <a:ea typeface="DFKai-SB" panose="03000509000000000000" pitchFamily="65" charset="-120"/>
              </a:rPr>
              <a:t> </a:t>
            </a:r>
            <a:r>
              <a:rPr lang="zh-CN" altLang="en-US" sz="3200" b="1" dirty="0">
                <a:latin typeface="DFKai-SB" panose="03000509000000000000" pitchFamily="65" charset="-120"/>
                <a:ea typeface="DFKai-SB" panose="03000509000000000000" pitchFamily="65" charset="-120"/>
              </a:rPr>
              <a:t>要认识学生、明白其属灵状况、体验其与神的关系</a:t>
            </a:r>
          </a:p>
        </p:txBody>
      </p:sp>
    </p:spTree>
    <p:extLst>
      <p:ext uri="{BB962C8B-B14F-4D97-AF65-F5344CB8AC3E}">
        <p14:creationId xmlns:p14="http://schemas.microsoft.com/office/powerpoint/2010/main" val="109551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1574</Words>
  <Application>Microsoft Office PowerPoint</Application>
  <PresentationFormat>Widescreen</PresentationFormat>
  <Paragraphs>131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DFKai-SB</vt:lpstr>
      <vt:lpstr>Microsoft YaHei</vt:lpstr>
      <vt:lpstr>Arial</vt:lpstr>
      <vt:lpstr>Calibri</vt:lpstr>
      <vt:lpstr>Calibri Light</vt:lpstr>
      <vt:lpstr>Times New Roman</vt:lpstr>
      <vt:lpstr>Wingdings</vt:lpstr>
      <vt:lpstr>Office Theme</vt:lpstr>
      <vt:lpstr>圣经学校老师培训</vt:lpstr>
      <vt:lpstr>圣经学校的核心任务是什么？</vt:lpstr>
      <vt:lpstr>培训的内容</vt:lpstr>
      <vt:lpstr>一）培育门徒</vt:lpstr>
      <vt:lpstr>一）培育门徒</vt:lpstr>
      <vt:lpstr>二）教学的误区</vt:lpstr>
      <vt:lpstr>二）教学的误区</vt:lpstr>
      <vt:lpstr>二）教学的误区</vt:lpstr>
      <vt:lpstr>三）属灵教导的要素</vt:lpstr>
      <vt:lpstr>四）教师的生命塑造</vt:lpstr>
      <vt:lpstr>四）教师的生命塑造</vt:lpstr>
      <vt:lpstr>四）教师的生命塑造</vt:lpstr>
      <vt:lpstr>四）教师的生命塑造</vt:lpstr>
      <vt:lpstr>四）教师的生命塑造</vt:lpstr>
      <vt:lpstr>四）教师的生命塑造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圣经学校老师培训</dc:title>
  <dc:creator>Derek Ou</dc:creator>
  <cp:lastModifiedBy>Derek Ou</cp:lastModifiedBy>
  <cp:revision>5</cp:revision>
  <dcterms:created xsi:type="dcterms:W3CDTF">2024-03-08T06:24:04Z</dcterms:created>
  <dcterms:modified xsi:type="dcterms:W3CDTF">2024-03-09T23:35:37Z</dcterms:modified>
</cp:coreProperties>
</file>